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82" r:id="rId4"/>
    <p:sldId id="264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8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3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EE8EF7-79EE-47B0-8A3D-BCFD8FD12EED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67C73B-2E7A-40C6-9504-BBD486C60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249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B8A3B-484A-4EAD-8583-D809D51C337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169E5-3E8B-4CCF-B62E-FCB7341B839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865FE-862F-4656-B0A5-F392FBB11BA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868D2-D190-4A16-966D-26BF1077D8E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957CE-7312-466C-B931-90302E36A5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A3DA5-0B00-4A7E-8D62-D9DEE45B4FB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2DE779-AED7-4DEB-9EC3-6B6B65E858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90ED5C-28D7-4528-8011-2F2FCA17C16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88A9C3-0854-48B3-9F5E-B66AA4027B3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2B7FF-4CE7-4E1C-A537-641CBA6E9A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A0F0F4-4DF9-4A05-9ED0-41192DBD1C5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E4902-79DF-4AEC-8F9F-48E68A2DC28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684E0-B1D6-46A0-8ED1-9D83C3D861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DBDD6-B20A-4F46-931B-72367F1CCF8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1D11C-7CBD-4205-AE66-FAEDF16A77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0E457-F553-4147-BD3D-DEF4B68266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CED920-C9B4-4AA4-92BB-2704B46D0FB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345E5-587C-4A68-8E10-A8AB7D6087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9A9ED-C6F9-457C-B3D4-0B2DC09B23B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6EB6-78EA-4DE7-850D-66B1B4328A96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A2B6-4836-411B-8CBC-D8038B405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99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2A0E-9116-405F-9CE4-370380DC6B08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54BF-4A4A-4141-A78B-DF1C12907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6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5015-1A17-4CAD-8E1B-E90BA0FBAE79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CAD5-EBD4-4971-A23F-6BBB92E65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446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36C2-6DB3-4425-9A5F-D76FC6D59149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59CA-9DF3-4327-A286-EA83F4B7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337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7F6A7-C47E-4A2B-B4D5-90E2C3BF7D48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FC11E-393D-4A21-B42E-8B9015414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634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552B-528A-4D49-B2BA-F757B516F66D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CB64-6C17-4240-A174-ADC3D54D1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519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ABC63-41E4-4CAE-B015-AFBB9F055987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C706-7265-49EB-8953-247352A52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5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3ABA-4058-41FD-BD32-6A7862490BD1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BAC2-5219-4A7E-AD87-357AA0B88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910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2272-A69C-415A-8790-6C05EBCACB4A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7795-2A04-445F-A9FD-87BCFDA1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605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8A272-4468-41BA-8455-0966A81A3B62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B56D-44A4-4CD8-8D57-547ECFAC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23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5D9C-B349-4D6A-A9CA-D053C7D7F3E6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E4626-8A29-4AC7-9911-62EAD54F4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82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2A33E1-54DC-417F-835B-976DB5CC0D25}" type="datetime1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FFFE9A-1333-4708-924F-1EF6BAC5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27584" y="2060849"/>
            <a:ext cx="79928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ru-RU" b="1" dirty="0" smtClean="0">
              <a:solidFill>
                <a:schemeClr val="tx2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Лекция 2</a:t>
            </a:r>
          </a:p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СФЕРЫ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ДЕЯТЕЛЬНОСТИ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СПОРТИВНОГО ПЕДАГОГА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ru-RU" altLang="ru-RU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550" y="622300"/>
            <a:ext cx="77771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деятельности спортивного</a:t>
            </a:r>
          </a:p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Прямоугольник 3"/>
          <p:cNvSpPr>
            <a:spLocks noChangeArrowheads="1"/>
          </p:cNvSpPr>
          <p:nvPr/>
        </p:nvSpPr>
        <p:spPr bwMode="auto">
          <a:xfrm>
            <a:off x="2487613" y="2924175"/>
            <a:ext cx="3779837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  <a:p>
            <a:endParaRPr lang="ru-RU" altLang="ru-RU" i="1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2205038"/>
            <a:ext cx="61199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i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Конструктивный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Организаторский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Коммуникативный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    Гностический компонент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i="1" dirty="0"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000" i="1" dirty="0">
                <a:cs typeface="Aharoni" panose="02010803020104030203" pitchFamily="2" charset="-79"/>
              </a:rPr>
              <a:t>               Двигательный компонент</a:t>
            </a:r>
          </a:p>
          <a:p>
            <a:pPr>
              <a:defRPr/>
            </a:pPr>
            <a:endParaRPr lang="ru-RU" i="1" dirty="0">
              <a:solidFill>
                <a:srgbClr val="FF0000"/>
              </a:solidFill>
              <a:cs typeface="Aharoni" panose="02010803020104030203" pitchFamily="2" charset="-79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908050"/>
            <a:ext cx="792068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Конструктивный компонент  деятельности учителя физической культуры заключается в выполнении ряда требований:</a:t>
            </a:r>
          </a:p>
          <a:p>
            <a:pPr algn="ctr">
              <a:defRPr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учащихся, характера и объема их теоретических знаний, двигательных умений и навыков.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последовательное расположение учебного материала.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программы деятельности учащихся на уроке физической культуры.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Программирование учителем своей роли по управлению учебно-практической и познавательной деятельностью учащихся.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создание оптимальной методики урока физической культуры.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конструктивной деятельности учителя наглядно проявляются в рамках отдельного урока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1403350" y="4581525"/>
            <a:ext cx="69130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Организаторский компонент деятельности 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связан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реализацией намеченных планов по организации учебно-воспитательного процесса.</a:t>
            </a:r>
          </a:p>
        </p:txBody>
      </p:sp>
      <p:pic>
        <p:nvPicPr>
          <p:cNvPr id="12298" name="Picture 10" descr="https://im1-tub-ru.yandex.net/i?id=1e0962913f1c15dbb8740840784c489e&amp;n=33&amp;h=190&amp;w=3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320480" cy="283546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3635375" y="1052513"/>
            <a:ext cx="45370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chemeClr val="tx2">
                    <a:lumMod val="75000"/>
                  </a:schemeClr>
                </a:solidFill>
              </a:rPr>
              <a:t>Коммуникативный компонент</a:t>
            </a:r>
            <a:r>
              <a:rPr lang="ru-RU" altLang="ru-RU" sz="2000" b="1" i="1" dirty="0"/>
              <a:t> </a:t>
            </a:r>
            <a:r>
              <a:rPr lang="ru-RU" altLang="ru-RU" sz="2000" b="1" dirty="0"/>
              <a:t>–</a:t>
            </a:r>
            <a:r>
              <a:rPr lang="ru-RU" altLang="ru-RU" sz="2000" i="1" dirty="0"/>
              <a:t>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alt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умение учителя общаться с учащимися, коллегами по работе, родителями, находить рациональные пути взаимодействия с окружающими.</a:t>
            </a:r>
          </a:p>
        </p:txBody>
      </p:sp>
      <p:pic>
        <p:nvPicPr>
          <p:cNvPr id="13320" name="Picture 8" descr="https://im0-tub-ru.yandex.net/i?id=93c355ef2837a3fe8dbb287b2479cc8b&amp;n=33&amp;h=190&amp;w=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5">
            <a:off x="499932" y="1052512"/>
            <a:ext cx="2919939" cy="436841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m1-tub-ru.yandex.net/i?id=a01225df1e500aac0978d60b08e31527&amp;n=33&amp;h=218&amp;w=3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297">
            <a:off x="4418080" y="3674423"/>
            <a:ext cx="3692389" cy="245408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3318" name="Прямоугольник 1"/>
          <p:cNvSpPr>
            <a:spLocks noChangeArrowheads="1"/>
          </p:cNvSpPr>
          <p:nvPr/>
        </p:nvSpPr>
        <p:spPr bwMode="auto">
          <a:xfrm>
            <a:off x="4860033" y="1341438"/>
            <a:ext cx="39604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Гностический компонент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связан с познанием учителя как отдельных учеников, так и коллектива класса в целом, с анализом педагогических ситуаций и результатов своей деятельности.</a:t>
            </a:r>
          </a:p>
        </p:txBody>
      </p:sp>
      <p:pic>
        <p:nvPicPr>
          <p:cNvPr id="14344" name="Picture 8" descr="https://im0-tub-ru.yandex.net/i?id=46ba31fdd83e3890ce53ea87fc73c513&amp;n=33&amp;h=192&amp;w=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809">
            <a:off x="397039" y="1348502"/>
            <a:ext cx="4176464" cy="295299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3348038" y="4352925"/>
            <a:ext cx="3509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http://funtik72.ru/c65.sport_i_aktivnyy_otdyh.htm?os=40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179388" y="692150"/>
            <a:ext cx="8750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Двигательный компонент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отражает, прежде всего, умение учителя выполнять физические упражнения. Правильный показ того или иного физического упражнения, входящего в программу обучения, определяет эффективность учебной деятельности школьников.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im1-tub-ru.yandex.net/i?id=9d67d030232fe5e0dff0b32cfc4ef3c8&amp;n=33&amp;h=190&amp;w=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4" y="2037556"/>
            <a:ext cx="6148764" cy="2984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Прямоугольник 2"/>
          <p:cNvSpPr>
            <a:spLocks noChangeArrowheads="1"/>
          </p:cNvSpPr>
          <p:nvPr/>
        </p:nvSpPr>
        <p:spPr bwMode="auto">
          <a:xfrm>
            <a:off x="2051050" y="5207000"/>
            <a:ext cx="4681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 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http://900igr.net/prezentatsii/fizkultura/Zdorove-zdorovogo-cheloveka/003-Zdorovyj-obraz-zhizni-pomogaet-nam-vypolnjat-nashi-tseli-i-zadachi.html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11188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 dirty="0">
              <a:latin typeface="Verdana" pitchFamily="34" charset="0"/>
            </a:endParaRPr>
          </a:p>
          <a:p>
            <a:pPr algn="just"/>
            <a:endParaRPr lang="ru-RU" altLang="ru-RU" sz="1400" dirty="0">
              <a:latin typeface="Verdana" pitchFamily="34" charset="0"/>
            </a:endParaRPr>
          </a:p>
          <a:p>
            <a:pPr algn="just"/>
            <a:r>
              <a:rPr lang="ru-RU" altLang="ru-RU" sz="1400" dirty="0" smtClean="0">
                <a:latin typeface="Verdana" pitchFamily="34" charset="0"/>
              </a:rPr>
              <a:t> </a:t>
            </a:r>
            <a:endParaRPr lang="ru-RU" altLang="ru-RU" sz="1400" b="1" dirty="0">
              <a:latin typeface="Verdana" pitchFamily="34" charset="0"/>
            </a:endParaRP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88640"/>
            <a:ext cx="799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особенности деятельности спортивного педагога</a:t>
            </a:r>
          </a:p>
        </p:txBody>
      </p:sp>
      <p:sp>
        <p:nvSpPr>
          <p:cNvPr id="15367" name="Прямоугольник 2"/>
          <p:cNvSpPr>
            <a:spLocks noChangeArrowheads="1"/>
          </p:cNvSpPr>
          <p:nvPr/>
        </p:nvSpPr>
        <p:spPr bwMode="auto">
          <a:xfrm>
            <a:off x="395288" y="2038350"/>
            <a:ext cx="525621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Психическая напряженность,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связанная с шумом от криков занимающихся (особенно на занятиях с младшими школьниками). Выявлено, что шум в спортивном зале отличается прерывистостью и высокими тонами, вызывает психическое утомление у учителя, что в свою очередь связано с  необходимостью переключения с одной возрастной группы на другую; а также значительную нагрузку на речевой аппарат и голосовые связки. Напряженность труда также связана с постоянной ответственностью за жизнь и здоровье учеников, так как занятия физическими упражнениями отличаются степенью риска получения травм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9" descr="https://im3-tub-ru.yandex.net/i?id=551ef4f6fba4e6467a89b80e69a7d772&amp;n=33&amp;h=200&amp;w=333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5" name="Picture 11" descr="travm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8999"/>
            <a:ext cx="2635570" cy="22742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Прямоугольник 3"/>
          <p:cNvSpPr>
            <a:spLocks noChangeArrowheads="1"/>
          </p:cNvSpPr>
          <p:nvPr/>
        </p:nvSpPr>
        <p:spPr bwMode="auto">
          <a:xfrm>
            <a:off x="5435600" y="5732463"/>
            <a:ext cx="349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Фото с сайта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http://psihologonlain.ru/psyhology/stati-elenyi-puchkovoy/travma/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6390" name="Прямоугольник 1"/>
          <p:cNvSpPr>
            <a:spLocks noChangeArrowheads="1"/>
          </p:cNvSpPr>
          <p:nvPr/>
        </p:nvSpPr>
        <p:spPr bwMode="auto">
          <a:xfrm>
            <a:off x="395288" y="908050"/>
            <a:ext cx="259238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Физическая нагрузка</a:t>
            </a:r>
            <a:r>
              <a:rPr lang="ru-RU" altLang="ru-RU" sz="2000" dirty="0">
                <a:solidFill>
                  <a:srgbClr val="0070C0"/>
                </a:solidFill>
              </a:rPr>
              <a:t>, </a:t>
            </a:r>
            <a:r>
              <a:rPr lang="ru-RU" altLang="ru-RU" dirty="0"/>
              <a:t>которая связана с необходимостью показывать физические упражнения, с  выполнением физической нагрузки совместно с учениками (особенно в походах), с необходимостью страховать учеников, выполняющих физические упражнения.</a:t>
            </a:r>
          </a:p>
        </p:txBody>
      </p:sp>
      <p:pic>
        <p:nvPicPr>
          <p:cNvPr id="17416" name="Picture 8" descr="Легкая атлетика: Витамины при усиленных физических нагрузка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124">
            <a:off x="3203576" y="1476178"/>
            <a:ext cx="4176736" cy="26102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Прямоугольник 1"/>
          <p:cNvSpPr>
            <a:spLocks noChangeArrowheads="1"/>
          </p:cNvSpPr>
          <p:nvPr/>
        </p:nvSpPr>
        <p:spPr bwMode="auto">
          <a:xfrm>
            <a:off x="3419475" y="4652963"/>
            <a:ext cx="3438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0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1000">
                <a:latin typeface="Times New Roman" pitchFamily="18" charset="0"/>
                <a:cs typeface="Times New Roman" pitchFamily="18" charset="0"/>
              </a:rPr>
              <a:t>http://sportonline.biz/blog/legkaya-atletika/45661.html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61248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539750" y="5043488"/>
            <a:ext cx="79200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 err="1">
                <a:solidFill>
                  <a:schemeClr val="tx2">
                    <a:lumMod val="75000"/>
                  </a:schemeClr>
                </a:solidFill>
              </a:rPr>
              <a:t>Внешнесредовые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 факторы</a:t>
            </a:r>
            <a:r>
              <a:rPr lang="ru-RU" altLang="ru-RU" dirty="0">
                <a:solidFill>
                  <a:srgbClr val="0070C0"/>
                </a:solidFill>
              </a:rPr>
              <a:t>: </a:t>
            </a:r>
            <a:r>
              <a:rPr lang="ru-RU" altLang="ru-RU" dirty="0"/>
              <a:t>климатические и погодные условия при занятиях на открытом воздухе; санитарно-гигиеническое состояние спортивных классов, залов.</a:t>
            </a:r>
          </a:p>
        </p:txBody>
      </p:sp>
      <p:pic>
        <p:nvPicPr>
          <p:cNvPr id="18440" name="Picture 8" descr="https://im3-tub-ru.yandex.net/i?id=3d7c9573e4b34b4842585f8caa638a7e&amp;n=33&amp;h=198&amp;w=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7862">
            <a:off x="321624" y="1317037"/>
            <a:ext cx="4387577" cy="263254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Прямоугольник 1"/>
          <p:cNvSpPr>
            <a:spLocks noChangeArrowheads="1"/>
          </p:cNvSpPr>
          <p:nvPr/>
        </p:nvSpPr>
        <p:spPr bwMode="auto">
          <a:xfrm>
            <a:off x="684213" y="4075113"/>
            <a:ext cx="2663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http://mignews.com/news/photo/060114_163316_07591.html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2" name="Picture 10" descr="Спортивный туриз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354">
            <a:off x="5190244" y="1340098"/>
            <a:ext cx="3564569" cy="24155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4822825" y="4079875"/>
            <a:ext cx="3494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900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 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http://271275.ru.all.biz/sportivnyj-turizm-s346329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2411413" y="1196975"/>
            <a:ext cx="60483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Профессиональная речь:</a:t>
            </a:r>
          </a:p>
          <a:p>
            <a:r>
              <a:rPr lang="ru-RU" altLang="ru-RU" dirty="0"/>
              <a:t>связь с </a:t>
            </a:r>
            <a:r>
              <a:rPr lang="ru-RU" altLang="ru-RU" dirty="0" err="1"/>
              <a:t>речедвигательной</a:t>
            </a:r>
            <a:r>
              <a:rPr lang="ru-RU" altLang="ru-RU" dirty="0"/>
              <a:t> координацией, т.е. с умением одновременно показывать и объяснять физические упражнения, не нарушая  ни качества его исполнения, ни плавности и выразительности речи;</a:t>
            </a:r>
          </a:p>
          <a:p>
            <a:r>
              <a:rPr lang="ru-RU" altLang="ru-RU" dirty="0"/>
              <a:t>лаконичность речи спортивного педагога связна с дефицитом времени, которое отводится на объяснение, </a:t>
            </a:r>
          </a:p>
          <a:p>
            <a:r>
              <a:rPr lang="ru-RU" altLang="ru-RU" dirty="0"/>
              <a:t>четкость речи обусловлена акустическими особенностями помещений, в которых проводятся учебно-тренировочные занятия (спортивный зал, бассейн, спортивная площадка);</a:t>
            </a:r>
          </a:p>
          <a:p>
            <a:r>
              <a:rPr lang="ru-RU" altLang="ru-RU" dirty="0"/>
              <a:t>доступность речи проявляется в использовании специальной терминологии, команд, которые понятны и легко воспринимаются учащимися.</a:t>
            </a:r>
          </a:p>
        </p:txBody>
      </p:sp>
      <p:pic>
        <p:nvPicPr>
          <p:cNvPr id="18439" name="Picture 8" descr="https://im1-tub-ru.yandex.net/i?id=cc6009df23e38fdf6650a99b005fef24&amp;n=33&amp;h=190&amp;w=1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84538"/>
            <a:ext cx="19446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Прямоугольник 1"/>
          <p:cNvSpPr>
            <a:spLocks noChangeArrowheads="1"/>
          </p:cNvSpPr>
          <p:nvPr/>
        </p:nvSpPr>
        <p:spPr bwMode="auto">
          <a:xfrm>
            <a:off x="468313" y="5922963"/>
            <a:ext cx="2951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 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http://nmp.dev.nikolas.ru/main/events/?page=36&amp;id=670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характеристику основным видам профессиональной деятельности спортивного педагога</a:t>
            </a:r>
          </a:p>
          <a:p>
            <a:r>
              <a:rPr lang="ru-RU" dirty="0" smtClean="0"/>
              <a:t>Раскрыть основные компоненты деятельности спортивного педагога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1723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7966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84213" y="1125538"/>
            <a:ext cx="67675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</a:rPr>
              <a:t>Невербальные средства общения</a:t>
            </a:r>
            <a:r>
              <a:rPr lang="ru-RU" altLang="ru-RU" dirty="0">
                <a:solidFill>
                  <a:srgbClr val="C00000"/>
                </a:solidFill>
              </a:rPr>
              <a:t>: </a:t>
            </a:r>
            <a:r>
              <a:rPr lang="ru-RU" altLang="ru-RU" dirty="0"/>
              <a:t>дополнение речи учителя специальными жестами – в судействе соревнований, в организации учебно-тренировочных занятий в условиях акустики большого зала, бассейна, стадиона, природного ландшафта</a:t>
            </a:r>
          </a:p>
        </p:txBody>
      </p:sp>
      <p:pic>
        <p:nvPicPr>
          <p:cNvPr id="19463" name="Picture 8" descr="https://im0-tub-ru.yandex.net/i?id=b0a906ccfda737b5fb9a6ee665a038b7&amp;n=33&amp;h=143&amp;w=4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25813"/>
            <a:ext cx="6629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Прямоугольник 1"/>
          <p:cNvSpPr>
            <a:spLocks noChangeArrowheads="1"/>
          </p:cNvSpPr>
          <p:nvPr/>
        </p:nvSpPr>
        <p:spPr bwMode="auto">
          <a:xfrm>
            <a:off x="2555875" y="5229225"/>
            <a:ext cx="430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900">
                <a:latin typeface="Times New Roman" pitchFamily="18" charset="0"/>
                <a:cs typeface="Times New Roman" pitchFamily="18" charset="0"/>
              </a:rPr>
              <a:t>Фото с сайта:</a:t>
            </a:r>
            <a:r>
              <a:rPr lang="en-US" sz="900">
                <a:latin typeface="Times New Roman" pitchFamily="18" charset="0"/>
                <a:cs typeface="Times New Roman" pitchFamily="18" charset="0"/>
              </a:rPr>
              <a:t>https://launchgurus.timepad.ru/event/114002/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ВЫВОДЫ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2484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Профессиональная </a:t>
            </a:r>
            <a:r>
              <a:rPr lang="ru-RU" dirty="0"/>
              <a:t>деятельность специалиста по физической </a:t>
            </a:r>
            <a:r>
              <a:rPr lang="ru-RU" dirty="0" smtClean="0"/>
              <a:t>культуре включает в себя различные виды деятельности.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Выделяют пять базовых компонентов деятельности спортивного </a:t>
            </a:r>
            <a:r>
              <a:rPr lang="ru-RU" dirty="0"/>
              <a:t>педагога</a:t>
            </a:r>
          </a:p>
          <a:p>
            <a:pPr marL="514350" indent="-514350">
              <a:buAutoNum type="arabicPeriod"/>
            </a:pPr>
            <a:r>
              <a:rPr lang="ru-RU" dirty="0" smtClean="0"/>
              <a:t>Готовность к  выполнению разных видов деятельности я </a:t>
            </a:r>
            <a:r>
              <a:rPr lang="ru-RU" dirty="0" err="1" smtClean="0"/>
              <a:t>вляется</a:t>
            </a:r>
            <a:r>
              <a:rPr lang="ru-RU" dirty="0" smtClean="0"/>
              <a:t> залогом профессионализма спортивного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ИСПОЛЬЗОВАННАЯ ЛИТЕРАТУРА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1.Горбунов В.Д. </a:t>
            </a:r>
            <a:r>
              <a:rPr lang="ru-RU" sz="2400" dirty="0" err="1" smtClean="0"/>
              <a:t>Психопедагогика</a:t>
            </a:r>
            <a:r>
              <a:rPr lang="ru-RU" sz="2400" dirty="0" smtClean="0"/>
              <a:t> спорта. – М.: Фис, 2011. – 208 с.</a:t>
            </a:r>
          </a:p>
          <a:p>
            <a:pPr marL="0" indent="0">
              <a:buNone/>
            </a:pPr>
            <a:r>
              <a:rPr lang="ru-RU" sz="2400" dirty="0" smtClean="0"/>
              <a:t>2</a:t>
            </a:r>
            <a:r>
              <a:rPr lang="ru-RU" sz="2400" dirty="0"/>
              <a:t>. Жукова О.Л. </a:t>
            </a:r>
            <a:r>
              <a:rPr lang="ru-RU" sz="2400" dirty="0" err="1"/>
              <a:t>Акмеология</a:t>
            </a:r>
            <a:r>
              <a:rPr lang="ru-RU" sz="2400" dirty="0"/>
              <a:t> физической культуры и спорта: учеб. пособие. Екатеринбург: ГОУ ВПО УГТУ-УПИ, 2006. 131 с.</a:t>
            </a:r>
          </a:p>
          <a:p>
            <a:pPr marL="0" indent="0">
              <a:buNone/>
            </a:pPr>
            <a:r>
              <a:rPr lang="ru-RU" sz="2400" dirty="0" smtClean="0"/>
              <a:t>3.Неверкович С.Д. Общеметодологические и социально – педагогические аспекты ролевых и функциональных характеристик психологической науки в спортивной деятельности // Матер. </a:t>
            </a:r>
            <a:r>
              <a:rPr lang="ru-RU" sz="2400" dirty="0" err="1" smtClean="0"/>
              <a:t>Всеросс</a:t>
            </a:r>
            <a:r>
              <a:rPr lang="ru-RU" sz="2400" dirty="0" smtClean="0"/>
              <a:t>. науч. </a:t>
            </a:r>
            <a:r>
              <a:rPr lang="ru-RU" sz="2400" dirty="0" err="1" smtClean="0"/>
              <a:t>конф</a:t>
            </a:r>
            <a:r>
              <a:rPr lang="ru-RU" sz="2400" dirty="0" smtClean="0"/>
              <a:t>. «Методология современной общей и спортивной педагогики» – М.: РГУФК, 2009. С.82 – 94.</a:t>
            </a:r>
          </a:p>
          <a:p>
            <a:pPr marL="0" indent="0">
              <a:buNone/>
            </a:pPr>
            <a:r>
              <a:rPr lang="ru-RU" sz="2400" smtClean="0"/>
              <a:t>4.Столяренко </a:t>
            </a:r>
            <a:r>
              <a:rPr lang="ru-RU" sz="2400" dirty="0" smtClean="0"/>
              <a:t>А.М. Экстремальная </a:t>
            </a:r>
            <a:r>
              <a:rPr lang="ru-RU" sz="2400" dirty="0" err="1" smtClean="0"/>
              <a:t>психопедагогика</a:t>
            </a:r>
            <a:r>
              <a:rPr lang="ru-RU" sz="2400" dirty="0" smtClean="0"/>
              <a:t> Учеб. </a:t>
            </a:r>
            <a:r>
              <a:rPr lang="ru-RU" sz="2400" dirty="0" err="1" smtClean="0"/>
              <a:t>пособ</a:t>
            </a:r>
            <a:r>
              <a:rPr lang="ru-RU" sz="2400" dirty="0" smtClean="0"/>
              <a:t>. для вузов. – М.: ЮНИТИ – ДАНА, 2002. – 607 с.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8468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СОДЕРЖАНИЕ ЛЕКЦИИ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Виды профессиональной деятельности </a:t>
            </a:r>
          </a:p>
          <a:p>
            <a:pPr marL="0" indent="0">
              <a:buNone/>
            </a:pPr>
            <a:r>
              <a:rPr lang="ru-RU" sz="2800" dirty="0" smtClean="0"/>
              <a:t>спортивного педагога</a:t>
            </a:r>
          </a:p>
          <a:p>
            <a:pPr marL="0" indent="0">
              <a:buNone/>
            </a:pPr>
            <a:r>
              <a:rPr lang="ru-RU" sz="2800" dirty="0" smtClean="0"/>
              <a:t>2. Педагогическая , тренерская деятельность</a:t>
            </a:r>
          </a:p>
          <a:p>
            <a:pPr marL="0" indent="0">
              <a:buNone/>
            </a:pPr>
            <a:r>
              <a:rPr lang="ru-RU" sz="2800" dirty="0" smtClean="0"/>
              <a:t>3. Научно-исследовательская деятельность в сфере физической культуры и спорта</a:t>
            </a:r>
          </a:p>
          <a:p>
            <a:pPr marL="0" indent="0">
              <a:buNone/>
            </a:pPr>
            <a:r>
              <a:rPr lang="ru-RU" sz="2800" dirty="0"/>
              <a:t>4</a:t>
            </a:r>
            <a:r>
              <a:rPr lang="ru-RU" sz="2800" dirty="0" smtClean="0"/>
              <a:t>.Организационно-управленческая деятельность</a:t>
            </a:r>
          </a:p>
          <a:p>
            <a:pPr marL="0" indent="0">
              <a:buNone/>
            </a:pPr>
            <a:r>
              <a:rPr lang="ru-RU" sz="2800" dirty="0"/>
              <a:t>5</a:t>
            </a:r>
            <a:r>
              <a:rPr lang="ru-RU" sz="2800" dirty="0" smtClean="0"/>
              <a:t>.Рекреационная и реабилитационная деятельность</a:t>
            </a:r>
          </a:p>
          <a:p>
            <a:pPr marL="0" indent="0">
              <a:buNone/>
            </a:pPr>
            <a:r>
              <a:rPr lang="ru-RU" sz="2800" dirty="0"/>
              <a:t>6</a:t>
            </a:r>
            <a:r>
              <a:rPr lang="ru-RU" sz="2800" dirty="0" smtClean="0"/>
              <a:t>.Компоненты деятельности спортивного  педагога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733256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246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395288" y="1412875"/>
            <a:ext cx="8209160" cy="3847207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dirty="0"/>
              <a:t>Профессиональная деятельность специалиста по физической культуре и спорту направлена на изучение и совершенствование физических, психических и функциональных возможностей человека, на разработку и утверждение принципов активного и здорового образа жизни, а так же, на практическую реализацию принципов средствами физической культуры и спорта, на формирование личности, ее приобщение к общечеловеческим ценностям, ценностям физической культуры и спорта. 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765175"/>
            <a:ext cx="7848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профессиональной деятельности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педагога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088" y="2205038"/>
            <a:ext cx="5473700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педагогическая, тренерская деятельность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6375" y="3141663"/>
            <a:ext cx="5399088" cy="574675"/>
          </a:xfrm>
          <a:prstGeom prst="roundRect">
            <a:avLst>
              <a:gd name="adj" fmla="val 183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деятельность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050" y="3933825"/>
            <a:ext cx="5473700" cy="7191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43213" y="4868863"/>
            <a:ext cx="5545137" cy="7921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Рекреационно-реабилитационная деятельность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27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pic>
        <p:nvPicPr>
          <p:cNvPr id="5126" name="Picture 7" descr="C:\Users\1\Desktop\Драйвер\слайди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44563"/>
            <a:ext cx="8210550" cy="49327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9280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7975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484438" y="166688"/>
            <a:ext cx="6265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000" b="1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СФЕРЫ ДЕЯТЕЛЬНОСТИ СОВРЕМЕННОГО СПОРТИВНОГО ТРЕНЕРА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4213" y="622300"/>
            <a:ext cx="82454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аучно-исследовательская деятельность в сфере физической культуры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2" descr="C:\Users\1\Desktop\Драйвер\слайд 6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14500"/>
            <a:ext cx="7058025" cy="435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088" y="622300"/>
            <a:ext cx="8102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6250" y="1844675"/>
            <a:ext cx="3887788" cy="18002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и прогнозировать развитие физической культуры и спорта на местном, региональном и федеральном уровнях;</a:t>
            </a:r>
          </a:p>
        </p:txBody>
      </p:sp>
      <p:sp>
        <p:nvSpPr>
          <p:cNvPr id="8" name="Овал 7"/>
          <p:cNvSpPr/>
          <p:nvPr/>
        </p:nvSpPr>
        <p:spPr>
          <a:xfrm>
            <a:off x="4787900" y="1700213"/>
            <a:ext cx="3744913" cy="2089150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управленческие решения;</a:t>
            </a:r>
          </a:p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обобщать деятельность государственных и общественных органов  управления в сфере физической культуры и спорта</a:t>
            </a:r>
          </a:p>
        </p:txBody>
      </p:sp>
      <p:sp>
        <p:nvSpPr>
          <p:cNvPr id="9" name="Овал 8"/>
          <p:cNvSpPr/>
          <p:nvPr/>
        </p:nvSpPr>
        <p:spPr>
          <a:xfrm>
            <a:off x="476250" y="4149725"/>
            <a:ext cx="3663950" cy="20161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 обобщать деятельность государственных и общественных органов управления в сфере физической культуры и спорта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148263" y="4149725"/>
            <a:ext cx="3384550" cy="2016125"/>
          </a:xfrm>
          <a:prstGeom prst="ellips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 проводить физкультурно-массовые и спортивные мероприятия</a:t>
            </a:r>
            <a:r>
              <a:rPr lang="ru-RU" dirty="0"/>
              <a:t>;</a:t>
            </a:r>
          </a:p>
        </p:txBody>
      </p:sp>
      <p:sp>
        <p:nvSpPr>
          <p:cNvPr id="11" name="Счетверенная стрелка 10"/>
          <p:cNvSpPr/>
          <p:nvPr/>
        </p:nvSpPr>
        <p:spPr>
          <a:xfrm>
            <a:off x="3635375" y="3357563"/>
            <a:ext cx="1657350" cy="1201737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312"/>
            <a:ext cx="6694487" cy="50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750" y="1714500"/>
            <a:ext cx="2663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endParaRPr lang="ru-RU" altLang="ru-RU" sz="1400">
              <a:latin typeface="Verdana" pitchFamily="34" charset="0"/>
            </a:endParaRPr>
          </a:p>
          <a:p>
            <a:pPr algn="just"/>
            <a:r>
              <a:rPr lang="ru-RU" altLang="ru-RU" sz="1400">
                <a:latin typeface="Verdana" pitchFamily="34" charset="0"/>
              </a:rPr>
              <a:t>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264275" y="6070600"/>
            <a:ext cx="26654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400">
                <a:latin typeface="Verdana" pitchFamily="34" charset="0"/>
              </a:rPr>
              <a:t>я </a:t>
            </a:r>
            <a:endParaRPr lang="ru-RU" altLang="ru-RU" sz="1400" b="1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350" y="765175"/>
            <a:ext cx="72009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Рекреационная и реабилитационная деятельность</a:t>
            </a:r>
          </a:p>
        </p:txBody>
      </p:sp>
      <p:pic>
        <p:nvPicPr>
          <p:cNvPr id="8199" name="Picture 2" descr="C:\Users\1\Desktop\Драйвер\слайд 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41425"/>
            <a:ext cx="8929687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6694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919</Words>
  <Application>Microsoft Office PowerPoint</Application>
  <PresentationFormat>Экран (4:3)</PresentationFormat>
  <Paragraphs>177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ЦЕЛЬ</vt:lpstr>
      <vt:lpstr>СОДЕРЖАНИЕ ЛЕКЦИИ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Айдос</cp:lastModifiedBy>
  <cp:revision>62</cp:revision>
  <dcterms:created xsi:type="dcterms:W3CDTF">2011-09-19T03:23:37Z</dcterms:created>
  <dcterms:modified xsi:type="dcterms:W3CDTF">2018-11-28T13:56:39Z</dcterms:modified>
</cp:coreProperties>
</file>